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8" r:id="rId8"/>
    <p:sldId id="261" r:id="rId9"/>
    <p:sldId id="266" r:id="rId10"/>
    <p:sldId id="263" r:id="rId11"/>
    <p:sldId id="267" r:id="rId12"/>
    <p:sldId id="264" r:id="rId13"/>
    <p:sldId id="265" r:id="rId14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363B"/>
    <a:srgbClr val="1D1D1B"/>
    <a:srgbClr val="4D4D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7" Type="http://schemas.openxmlformats.org/officeDocument/2006/relationships/tableStyles" Target="tableStyles.xml"/><Relationship Id="rId16" Type="http://schemas.openxmlformats.org/officeDocument/2006/relationships/viewProps" Target="viewProps.xml"/><Relationship Id="rId15" Type="http://schemas.openxmlformats.org/officeDocument/2006/relationships/presProps" Target="presProps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</p:spPr>
      </p:sp>
      <p:pic>
        <p:nvPicPr>
          <p:cNvPr id="11" name="Picture 10" descr="1644911054_8-www-funnyart-club-p-veb-fon-krasivo-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43180"/>
            <a:ext cx="14706600" cy="8272780"/>
          </a:xfrm>
          <a:prstGeom prst="rect">
            <a:avLst/>
          </a:prstGeom>
        </p:spPr>
      </p:pic>
      <p:sp>
        <p:nvSpPr>
          <p:cNvPr id="12" name="Text Box 11"/>
          <p:cNvSpPr txBox="1"/>
          <p:nvPr/>
        </p:nvSpPr>
        <p:spPr>
          <a:xfrm>
            <a:off x="800100" y="372745"/>
            <a:ext cx="8799195" cy="20262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indent="0">
              <a:lnSpc>
                <a:spcPts val="7545"/>
              </a:lnSpc>
              <a:buNone/>
            </a:pPr>
            <a:r>
              <a:rPr lang="en-US" sz="6035" b="1" dirty="0">
                <a:solidFill>
                  <a:srgbClr val="EDEDE8"/>
                </a:solidFill>
                <a:latin typeface="Tomorrow" pitchFamily="34" charset="0"/>
                <a:ea typeface="Tomorrow" pitchFamily="34" charset="-122"/>
                <a:cs typeface="Tomorrow" pitchFamily="34" charset="-120"/>
                <a:sym typeface="+mn-ea"/>
              </a:rPr>
              <a:t>Создание Портфолио Веб-разработчика</a:t>
            </a:r>
            <a:endParaRPr lang="en-US" sz="6035" b="1" dirty="0">
              <a:solidFill>
                <a:srgbClr val="EDEDE8"/>
              </a:solidFill>
              <a:latin typeface="Tomorrow" pitchFamily="34" charset="0"/>
              <a:ea typeface="Tomorrow" pitchFamily="34" charset="-122"/>
              <a:cs typeface="Tomorrow" pitchFamily="34" charset="-120"/>
              <a:sym typeface="+mn-ea"/>
            </a:endParaRPr>
          </a:p>
        </p:txBody>
      </p:sp>
      <p:sp>
        <p:nvSpPr>
          <p:cNvPr id="14" name="Text Box 13"/>
          <p:cNvSpPr txBox="1"/>
          <p:nvPr/>
        </p:nvSpPr>
        <p:spPr>
          <a:xfrm>
            <a:off x="800100" y="2698115"/>
            <a:ext cx="11642725" cy="20262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indent="0">
              <a:lnSpc>
                <a:spcPts val="7545"/>
              </a:lnSpc>
              <a:buNone/>
            </a:pPr>
            <a:r>
              <a:rPr lang="ru-RU" altLang="en-US" sz="6035" b="1" dirty="0">
                <a:solidFill>
                  <a:srgbClr val="EDEDE8"/>
                </a:solidFill>
                <a:latin typeface="Tomorrow" pitchFamily="34" charset="0"/>
                <a:ea typeface="Tomorrow" pitchFamily="34" charset="-122"/>
                <a:cs typeface="Tomorrow" pitchFamily="34" charset="-120"/>
                <a:sym typeface="+mn-ea"/>
              </a:rPr>
              <a:t>Выполнил с</a:t>
            </a:r>
            <a:r>
              <a:rPr lang="ru-RU" altLang="en-US" sz="6035" b="1" dirty="0">
                <a:solidFill>
                  <a:srgbClr val="EDEDE8"/>
                </a:solidFill>
                <a:latin typeface="Tomorrow" pitchFamily="34" charset="0"/>
                <a:ea typeface="Tomorrow" pitchFamily="34" charset="-122"/>
                <a:cs typeface="Tomorrow" pitchFamily="34" charset="-120"/>
                <a:sym typeface="+mn-ea"/>
              </a:rPr>
              <a:t>тудент группы 2993</a:t>
            </a:r>
            <a:r>
              <a:rPr lang="en-US" altLang="en-US" sz="6035" b="1" dirty="0">
                <a:solidFill>
                  <a:srgbClr val="EDEDE8"/>
                </a:solidFill>
                <a:latin typeface="Tomorrow" pitchFamily="34" charset="0"/>
                <a:ea typeface="Tomorrow" pitchFamily="34" charset="-122"/>
                <a:cs typeface="Tomorrow" pitchFamily="34" charset="-120"/>
                <a:sym typeface="+mn-ea"/>
              </a:rPr>
              <a:t>:</a:t>
            </a:r>
            <a:r>
              <a:rPr lang="ru-RU" altLang="en-US" sz="6035" b="1" dirty="0">
                <a:solidFill>
                  <a:srgbClr val="EDEDE8"/>
                </a:solidFill>
                <a:latin typeface="Tomorrow" pitchFamily="34" charset="0"/>
                <a:ea typeface="Tomorrow" pitchFamily="34" charset="-122"/>
                <a:cs typeface="Tomorrow" pitchFamily="34" charset="-120"/>
                <a:sym typeface="+mn-ea"/>
              </a:rPr>
              <a:t>Соловьев Никита</a:t>
            </a:r>
            <a:endParaRPr lang="ru-RU" altLang="en-US" sz="6035" b="1" dirty="0">
              <a:solidFill>
                <a:srgbClr val="EDEDE8"/>
              </a:solidFill>
              <a:latin typeface="Tomorrow" pitchFamily="34" charset="0"/>
              <a:ea typeface="Tomorrow" pitchFamily="34" charset="-122"/>
              <a:cs typeface="Tomorrow" pitchFamily="34" charset="-120"/>
              <a:sym typeface="+mn-ea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9811385" y="7052310"/>
            <a:ext cx="4404360" cy="10585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indent="0">
              <a:lnSpc>
                <a:spcPts val="7545"/>
              </a:lnSpc>
              <a:buNone/>
            </a:pPr>
            <a:r>
              <a:rPr lang="ru-RU" altLang="en-US" sz="6035" b="1" dirty="0">
                <a:solidFill>
                  <a:srgbClr val="EDEDE8"/>
                </a:solidFill>
                <a:latin typeface="Tomorrow" pitchFamily="34" charset="0"/>
                <a:ea typeface="Tomorrow" pitchFamily="34" charset="-122"/>
                <a:cs typeface="Tomorrow" pitchFamily="34" charset="-120"/>
                <a:sym typeface="+mn-ea"/>
              </a:rPr>
              <a:t>2024</a:t>
            </a:r>
            <a:r>
              <a:rPr lang="en-US" altLang="en-US" sz="6035" b="1" dirty="0">
                <a:solidFill>
                  <a:srgbClr val="EDEDE8"/>
                </a:solidFill>
                <a:latin typeface="Tomorrow" pitchFamily="34" charset="0"/>
                <a:ea typeface="Tomorrow" pitchFamily="34" charset="-122"/>
                <a:cs typeface="Tomorrow" pitchFamily="34" charset="-120"/>
                <a:sym typeface="+mn-ea"/>
              </a:rPr>
              <a:t>/2025</a:t>
            </a:r>
            <a:endParaRPr lang="en-US" altLang="en-US" sz="6035" b="1" dirty="0">
              <a:solidFill>
                <a:srgbClr val="EDEDE8"/>
              </a:solidFill>
              <a:latin typeface="Tomorrow" pitchFamily="34" charset="0"/>
              <a:ea typeface="Tomorrow" pitchFamily="34" charset="-122"/>
              <a:cs typeface="Tomorrow" pitchFamily="34" charset="-120"/>
              <a:sym typeface="+mn-e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3363B"/>
          </a:solidFill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762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319599" y="1876663"/>
            <a:ext cx="5554980" cy="694373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5470"/>
              </a:lnSpc>
              <a:buNone/>
            </a:pPr>
            <a:r>
              <a:rPr lang="en-US" sz="4375" b="1" dirty="0">
                <a:solidFill>
                  <a:srgbClr val="EDEDE8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Заключение</a:t>
            </a:r>
            <a:endParaRPr lang="en-US" sz="4375" dirty="0"/>
          </a:p>
        </p:txBody>
      </p:sp>
      <p:sp>
        <p:nvSpPr>
          <p:cNvPr id="6" name="Text 3"/>
          <p:cNvSpPr/>
          <p:nvPr/>
        </p:nvSpPr>
        <p:spPr>
          <a:xfrm>
            <a:off x="6319599" y="2904292"/>
            <a:ext cx="7477601" cy="1777008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В заключение, создание портфолио веб-разработчика было амбициозным, но увлекательным проектом. Мне удалось продемонстрировать свои навыки в области веб-дизайна и программирования, а также выразить свой творческий подход к разработке сайтов.</a:t>
            </a:r>
            <a:endParaRPr lang="en-US" sz="17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3363B"/>
          </a:solidFill>
        </p:spPr>
      </p:sp>
      <p:sp>
        <p:nvSpPr>
          <p:cNvPr id="4" name="Text 2"/>
          <p:cNvSpPr/>
          <p:nvPr/>
        </p:nvSpPr>
        <p:spPr>
          <a:xfrm>
            <a:off x="3628033" y="2561034"/>
            <a:ext cx="7375088" cy="694373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5470"/>
              </a:lnSpc>
              <a:buNone/>
            </a:pPr>
            <a:r>
              <a:rPr lang="en-US" sz="4375" b="1" dirty="0">
                <a:solidFill>
                  <a:srgbClr val="EDEDE8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Контактная информация</a:t>
            </a:r>
            <a:endParaRPr lang="en-US" sz="4375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57598" y="3699748"/>
            <a:ext cx="555427" cy="555427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3628033" y="4477345"/>
            <a:ext cx="2388632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735"/>
              </a:lnSpc>
              <a:buNone/>
            </a:pPr>
            <a:r>
              <a:rPr lang="en-US" sz="2185" b="1" dirty="0">
                <a:solidFill>
                  <a:srgbClr val="EDEDE8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Телефон</a:t>
            </a:r>
            <a:endParaRPr lang="en-US" sz="2185" dirty="0"/>
          </a:p>
        </p:txBody>
      </p:sp>
      <p:sp>
        <p:nvSpPr>
          <p:cNvPr id="7" name="Text 4"/>
          <p:cNvSpPr/>
          <p:nvPr/>
        </p:nvSpPr>
        <p:spPr>
          <a:xfrm>
            <a:off x="3196233" y="4957763"/>
            <a:ext cx="2388632" cy="355402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+7 (9</a:t>
            </a:r>
            <a:r>
              <a:rPr lang="ru-RU" alt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53</a:t>
            </a: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) </a:t>
            </a:r>
            <a:r>
              <a:rPr lang="ru-RU" alt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903</a:t>
            </a: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-</a:t>
            </a:r>
            <a:r>
              <a:rPr lang="ru-RU" alt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99</a:t>
            </a: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-</a:t>
            </a:r>
            <a:r>
              <a:rPr lang="ru-RU" alt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13</a:t>
            </a:r>
            <a:endParaRPr lang="ru-RU" altLang="en-US" sz="1750" dirty="0">
              <a:solidFill>
                <a:srgbClr val="C9C9C0"/>
              </a:solidFill>
              <a:latin typeface="Tomorrow" pitchFamily="34" charset="0"/>
              <a:ea typeface="Tomorrow" pitchFamily="34" charset="-122"/>
              <a:cs typeface="Tomorrow" pitchFamily="34" charset="-120"/>
            </a:endParaRPr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3786" y="3699748"/>
            <a:ext cx="555427" cy="555427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6349921" y="4477345"/>
            <a:ext cx="2388632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735"/>
              </a:lnSpc>
              <a:buNone/>
            </a:pPr>
            <a:r>
              <a:rPr lang="en-US" sz="2185" b="1" dirty="0">
                <a:solidFill>
                  <a:srgbClr val="EDEDE8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Эл. почта</a:t>
            </a:r>
            <a:endParaRPr lang="en-US" sz="2185" dirty="0"/>
          </a:p>
        </p:txBody>
      </p:sp>
      <p:sp>
        <p:nvSpPr>
          <p:cNvPr id="10" name="Text 6"/>
          <p:cNvSpPr/>
          <p:nvPr/>
        </p:nvSpPr>
        <p:spPr>
          <a:xfrm>
            <a:off x="6121321" y="4957763"/>
            <a:ext cx="2388632" cy="355402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alt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nik-solovev-99@inox.ru</a:t>
            </a:r>
            <a:endParaRPr lang="en-US" altLang="en-US" sz="1750" dirty="0">
              <a:solidFill>
                <a:srgbClr val="C9C9C0"/>
              </a:solidFill>
              <a:latin typeface="Tomorrow" pitchFamily="34" charset="0"/>
              <a:ea typeface="Tomorrow" pitchFamily="34" charset="-122"/>
              <a:cs typeface="Tomorrow" pitchFamily="34" charset="-120"/>
            </a:endParaRPr>
          </a:p>
        </p:txBody>
      </p:sp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9381" y="3699748"/>
            <a:ext cx="555427" cy="555427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9959816" y="4477345"/>
            <a:ext cx="2388751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735"/>
              </a:lnSpc>
              <a:buNone/>
            </a:pPr>
            <a:r>
              <a:rPr lang="en-US" sz="2185" b="1" dirty="0">
                <a:solidFill>
                  <a:srgbClr val="EDEDE8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GitHub</a:t>
            </a:r>
            <a:endParaRPr lang="en-US" sz="2185" dirty="0"/>
          </a:p>
        </p:txBody>
      </p:sp>
      <p:sp>
        <p:nvSpPr>
          <p:cNvPr id="16" name="Text 10"/>
          <p:cNvSpPr/>
          <p:nvPr/>
        </p:nvSpPr>
        <p:spPr>
          <a:xfrm>
            <a:off x="9959816" y="4957763"/>
            <a:ext cx="2388751" cy="355402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https://github.com/isic69</a:t>
            </a:r>
            <a:endParaRPr lang="en-US" sz="1750" dirty="0">
              <a:solidFill>
                <a:srgbClr val="C9C9C0"/>
              </a:solidFill>
              <a:latin typeface="Tomorrow" pitchFamily="34" charset="0"/>
              <a:ea typeface="Tomorrow" pitchFamily="34" charset="-122"/>
              <a:cs typeface="Tomorrow" pitchFamily="34" charset="-12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3363B"/>
          </a:solidFill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77749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037993" y="4212312"/>
            <a:ext cx="6108383" cy="555427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4375"/>
              </a:lnSpc>
              <a:buNone/>
            </a:pPr>
            <a:r>
              <a:rPr lang="en-US" sz="3500" b="1" dirty="0">
                <a:solidFill>
                  <a:srgbClr val="EDEDE8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Почему я выбрал эту тему</a:t>
            </a:r>
            <a:endParaRPr lang="en-US" sz="3500" dirty="0"/>
          </a:p>
        </p:txBody>
      </p:sp>
      <p:sp>
        <p:nvSpPr>
          <p:cNvPr id="6" name="Text 3"/>
          <p:cNvSpPr/>
          <p:nvPr/>
        </p:nvSpPr>
        <p:spPr>
          <a:xfrm>
            <a:off x="2037993" y="5017651"/>
            <a:ext cx="10554414" cy="1777008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В качестве веб-разработчика я выбрал тему создания портфолио сайта, так как это отличная возможность продемонстрировать свои навыки, опыт и творческие способности. Портфолио позволит мне представить свои достижения и привлечь потенциальных клиентов или работодателей. Кроме того, разработка собственного сайта портфолио позволит мне постоянно улучшать свои навыки в веб-дизайне и программировании.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3363B"/>
          </a:solidFill>
        </p:spPr>
      </p:sp>
      <p:sp>
        <p:nvSpPr>
          <p:cNvPr id="4" name="Text 2"/>
          <p:cNvSpPr/>
          <p:nvPr/>
        </p:nvSpPr>
        <p:spPr>
          <a:xfrm>
            <a:off x="2037993" y="1376958"/>
            <a:ext cx="5554980" cy="694373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5470"/>
              </a:lnSpc>
              <a:buNone/>
            </a:pPr>
            <a:r>
              <a:rPr lang="en-US" sz="4375" b="1" dirty="0">
                <a:solidFill>
                  <a:srgbClr val="EDEDE8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Актуальность</a:t>
            </a:r>
            <a:endParaRPr lang="en-US" sz="4375" dirty="0"/>
          </a:p>
        </p:txBody>
      </p:sp>
      <p:sp>
        <p:nvSpPr>
          <p:cNvPr id="5" name="Text 3"/>
          <p:cNvSpPr/>
          <p:nvPr/>
        </p:nvSpPr>
        <p:spPr>
          <a:xfrm>
            <a:off x="2037993" y="2515672"/>
            <a:ext cx="10554414" cy="1777008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Создание портфолио является актуальным для веб-разработчиков, поскольку оно предоставляет возможность продемонстрировать свои навыки и достижения потенциальным работодателям или клиентам. В современном цифровом мире наличие персонального сайта-портфолио может стать ключевым преимуществом при поиске работы или привлечении новых проектов.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2037794" y="4542592"/>
            <a:ext cx="10199013" cy="710803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ts val="2800"/>
              </a:lnSpc>
              <a:buSzPct val="100000"/>
              <a:buFont typeface="+mj-lt"/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Портфолио помогает </a:t>
            </a:r>
            <a:r>
              <a:rPr lang="en-US" sz="1750" b="1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выделиться из толпы</a:t>
            </a: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других разработчиков и привлечь внимание к своим работам.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2037794" y="5342215"/>
            <a:ext cx="10199013" cy="710803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ts val="2800"/>
              </a:lnSpc>
              <a:buSzPct val="100000"/>
              <a:buFont typeface="+mj-lt"/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Это </a:t>
            </a:r>
            <a:r>
              <a:rPr lang="en-US" sz="1750" b="1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наглядный способ</a:t>
            </a: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продемонстрировать свои технические навыки, креативность и способность реализовывать оригинальные идеи.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2037794" y="6141839"/>
            <a:ext cx="10199013" cy="710803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ts val="2800"/>
              </a:lnSpc>
              <a:buSzPct val="100000"/>
              <a:buFont typeface="+mj-lt"/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Наличие портфолио говорит о </a:t>
            </a:r>
            <a:r>
              <a:rPr lang="en-US" sz="1750" b="1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профессионализме</a:t>
            </a: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и заинтересованности в развитии своей карьеры.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3363B"/>
          </a:solidFill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5162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3199" y="2534722"/>
            <a:ext cx="5747266" cy="694373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5470"/>
              </a:lnSpc>
              <a:buNone/>
            </a:pPr>
            <a:r>
              <a:rPr lang="en-US" sz="4375" b="1" dirty="0">
                <a:solidFill>
                  <a:srgbClr val="EDEDE8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Целевая аудитория</a:t>
            </a:r>
            <a:endParaRPr lang="en-US" sz="4375" dirty="0"/>
          </a:p>
        </p:txBody>
      </p:sp>
      <p:sp>
        <p:nvSpPr>
          <p:cNvPr id="6" name="Text 3"/>
          <p:cNvSpPr/>
          <p:nvPr/>
        </p:nvSpPr>
        <p:spPr>
          <a:xfrm>
            <a:off x="833199" y="3562350"/>
            <a:ext cx="7477601" cy="2132409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Основной целевой аудиторией моего портфолио веб-разработчика являются потенциальные работодатели в ИТ-сфере, такие как руководители веб-студий, технические директора и CTO крупных компаний. Они заинтересованы в оценке моих технических навыков, креативности и способности создавать современные, функциональные и привлекательные веб-сайты.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3363B"/>
          </a:solidFill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80420" y="0"/>
            <a:ext cx="36576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3199" y="925473"/>
            <a:ext cx="8750022" cy="694373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5470"/>
              </a:lnSpc>
              <a:buNone/>
            </a:pPr>
            <a:r>
              <a:rPr lang="en-US" sz="4375" dirty="0">
                <a:solidFill>
                  <a:srgbClr val="F2F2F3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План Создания Сайта Портфолио</a:t>
            </a:r>
            <a:endParaRPr lang="en-US" sz="4375" dirty="0"/>
          </a:p>
        </p:txBody>
      </p:sp>
      <p:sp>
        <p:nvSpPr>
          <p:cNvPr id="6" name="Shape 3"/>
          <p:cNvSpPr/>
          <p:nvPr/>
        </p:nvSpPr>
        <p:spPr>
          <a:xfrm>
            <a:off x="1144310" y="1953101"/>
            <a:ext cx="44410" cy="5351026"/>
          </a:xfrm>
          <a:prstGeom prst="roundRect">
            <a:avLst>
              <a:gd name="adj" fmla="val 225151"/>
            </a:avLst>
          </a:prstGeom>
          <a:solidFill>
            <a:srgbClr val="56565B"/>
          </a:solidFill>
        </p:spPr>
      </p:sp>
      <p:sp>
        <p:nvSpPr>
          <p:cNvPr id="7" name="Shape 4"/>
          <p:cNvSpPr/>
          <p:nvPr/>
        </p:nvSpPr>
        <p:spPr>
          <a:xfrm>
            <a:off x="1416427" y="2354401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56565B"/>
          </a:solidFill>
        </p:spPr>
      </p:sp>
      <p:sp>
        <p:nvSpPr>
          <p:cNvPr id="8" name="Shape 5"/>
          <p:cNvSpPr/>
          <p:nvPr/>
        </p:nvSpPr>
        <p:spPr>
          <a:xfrm>
            <a:off x="916484" y="2126694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117699" y="2168366"/>
            <a:ext cx="97393" cy="416481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3280"/>
              </a:lnSpc>
              <a:buNone/>
            </a:pPr>
            <a:r>
              <a:rPr lang="en-US" sz="2625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1</a:t>
            </a:r>
            <a:endParaRPr lang="en-US" sz="2625" dirty="0"/>
          </a:p>
        </p:txBody>
      </p:sp>
      <p:sp>
        <p:nvSpPr>
          <p:cNvPr id="10" name="Text 7"/>
          <p:cNvSpPr/>
          <p:nvPr/>
        </p:nvSpPr>
        <p:spPr>
          <a:xfrm>
            <a:off x="2388513" y="2175272"/>
            <a:ext cx="2777490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735"/>
              </a:lnSpc>
              <a:buNone/>
            </a:pPr>
            <a:r>
              <a:rPr lang="en-US" sz="2185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Планирование</a:t>
            </a:r>
            <a:endParaRPr lang="en-US" sz="2185" dirty="0"/>
          </a:p>
        </p:txBody>
      </p:sp>
      <p:sp>
        <p:nvSpPr>
          <p:cNvPr id="11" name="Text 8"/>
          <p:cNvSpPr/>
          <p:nvPr/>
        </p:nvSpPr>
        <p:spPr>
          <a:xfrm>
            <a:off x="2388513" y="2655689"/>
            <a:ext cx="7751088" cy="710803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Определение целей, структуры, функциональности и дизайна будущего портфолио.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1416427" y="4212134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56565B"/>
          </a:solidFill>
        </p:spPr>
      </p:sp>
      <p:sp>
        <p:nvSpPr>
          <p:cNvPr id="13" name="Shape 10"/>
          <p:cNvSpPr/>
          <p:nvPr/>
        </p:nvSpPr>
        <p:spPr>
          <a:xfrm>
            <a:off x="916484" y="3984427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1071027" y="4026098"/>
            <a:ext cx="190738" cy="416481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3280"/>
              </a:lnSpc>
              <a:buNone/>
            </a:pPr>
            <a:r>
              <a:rPr lang="en-US" sz="2625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2</a:t>
            </a:r>
            <a:endParaRPr lang="en-US" sz="2625" dirty="0"/>
          </a:p>
        </p:txBody>
      </p:sp>
      <p:sp>
        <p:nvSpPr>
          <p:cNvPr id="15" name="Text 12"/>
          <p:cNvSpPr/>
          <p:nvPr/>
        </p:nvSpPr>
        <p:spPr>
          <a:xfrm>
            <a:off x="2388513" y="4033004"/>
            <a:ext cx="2777490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735"/>
              </a:lnSpc>
              <a:buNone/>
            </a:pPr>
            <a:r>
              <a:rPr lang="en-US" sz="2185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Разработка</a:t>
            </a:r>
            <a:endParaRPr lang="en-US" sz="2185" dirty="0"/>
          </a:p>
        </p:txBody>
      </p:sp>
      <p:sp>
        <p:nvSpPr>
          <p:cNvPr id="16" name="Text 13"/>
          <p:cNvSpPr/>
          <p:nvPr/>
        </p:nvSpPr>
        <p:spPr>
          <a:xfrm>
            <a:off x="2388513" y="4513421"/>
            <a:ext cx="7751088" cy="710803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Создание макетов, верстка страниц, интеграция интерактивных элементов и контента.</a:t>
            </a:r>
            <a:endParaRPr lang="en-US" sz="1750" dirty="0"/>
          </a:p>
        </p:txBody>
      </p:sp>
      <p:sp>
        <p:nvSpPr>
          <p:cNvPr id="17" name="Shape 14"/>
          <p:cNvSpPr/>
          <p:nvPr/>
        </p:nvSpPr>
        <p:spPr>
          <a:xfrm>
            <a:off x="1416427" y="6069866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56565B"/>
          </a:solidFill>
        </p:spPr>
      </p:sp>
      <p:sp>
        <p:nvSpPr>
          <p:cNvPr id="18" name="Shape 15"/>
          <p:cNvSpPr/>
          <p:nvPr/>
        </p:nvSpPr>
        <p:spPr>
          <a:xfrm>
            <a:off x="916484" y="5842159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9" name="Text 16"/>
          <p:cNvSpPr/>
          <p:nvPr/>
        </p:nvSpPr>
        <p:spPr>
          <a:xfrm>
            <a:off x="1068884" y="5883831"/>
            <a:ext cx="195024" cy="416481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3280"/>
              </a:lnSpc>
              <a:buNone/>
            </a:pPr>
            <a:r>
              <a:rPr lang="en-US" sz="2625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3</a:t>
            </a:r>
            <a:endParaRPr lang="en-US" sz="2625" dirty="0"/>
          </a:p>
        </p:txBody>
      </p:sp>
      <p:sp>
        <p:nvSpPr>
          <p:cNvPr id="20" name="Text 17"/>
          <p:cNvSpPr/>
          <p:nvPr/>
        </p:nvSpPr>
        <p:spPr>
          <a:xfrm>
            <a:off x="2388513" y="5890736"/>
            <a:ext cx="2777490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735"/>
              </a:lnSpc>
              <a:buNone/>
            </a:pPr>
            <a:r>
              <a:rPr lang="en-US" sz="2185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Оптимизация</a:t>
            </a:r>
            <a:endParaRPr lang="en-US" sz="2185" dirty="0"/>
          </a:p>
        </p:txBody>
      </p:sp>
      <p:sp>
        <p:nvSpPr>
          <p:cNvPr id="21" name="Text 18"/>
          <p:cNvSpPr/>
          <p:nvPr/>
        </p:nvSpPr>
        <p:spPr>
          <a:xfrm>
            <a:off x="2388513" y="6371153"/>
            <a:ext cx="7751088" cy="710803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Тестирование, доработка кода, оптимизация производительности и скорости загрузки.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6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3363B"/>
          </a:solidFill>
        </p:spPr>
      </p:sp>
      <p:sp>
        <p:nvSpPr>
          <p:cNvPr id="4" name="Text 2"/>
          <p:cNvSpPr/>
          <p:nvPr/>
        </p:nvSpPr>
        <p:spPr>
          <a:xfrm>
            <a:off x="2175986" y="595193"/>
            <a:ext cx="10278428" cy="1352550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5325"/>
              </a:lnSpc>
              <a:buNone/>
            </a:pPr>
            <a:r>
              <a:rPr lang="en-US" sz="4260" b="1" dirty="0">
                <a:solidFill>
                  <a:srgbClr val="EDEDE8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Макет по которому разрабатывался сайт</a:t>
            </a:r>
            <a:endParaRPr lang="en-US" sz="4260" dirty="0"/>
          </a:p>
        </p:txBody>
      </p:sp>
      <p:sp>
        <p:nvSpPr>
          <p:cNvPr id="5" name="Text 3"/>
          <p:cNvSpPr/>
          <p:nvPr/>
        </p:nvSpPr>
        <p:spPr>
          <a:xfrm>
            <a:off x="2176145" y="2466975"/>
            <a:ext cx="4875530" cy="426021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725"/>
              </a:lnSpc>
              <a:buNone/>
            </a:pPr>
            <a:r>
              <a:rPr lang="en-US" sz="1705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При разработке сайта портфолио я использовал подробный макет, созданный с помощью Figma. Макет включал в себя подробные спецификации для каждой страницы, включая расположение элементов, цветовую схему и типографику.</a:t>
            </a:r>
            <a:endParaRPr lang="en-US" sz="1705" dirty="0">
              <a:solidFill>
                <a:srgbClr val="C9C9C0"/>
              </a:solidFill>
              <a:latin typeface="Tomorrow" pitchFamily="34" charset="0"/>
              <a:ea typeface="Tomorrow" pitchFamily="34" charset="-122"/>
              <a:cs typeface="Tomorrow" pitchFamily="34" charset="-120"/>
            </a:endParaRPr>
          </a:p>
          <a:p>
            <a:pPr marL="0" indent="0">
              <a:lnSpc>
                <a:spcPts val="2725"/>
              </a:lnSpc>
              <a:buNone/>
            </a:pPr>
            <a:r>
              <a:rPr lang="en-US" sz="1705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  <a:sym typeface="+mn-ea"/>
              </a:rPr>
              <a:t>Я постарался создать аккуратный, современный и минималистичный дизайн, который бы четко представлял мои навыки в веб-разработке и дизайне.</a:t>
            </a:r>
            <a:endParaRPr lang="en-US" sz="1705" dirty="0"/>
          </a:p>
          <a:p>
            <a:pPr marL="0" indent="0">
              <a:lnSpc>
                <a:spcPts val="2725"/>
              </a:lnSpc>
              <a:buNone/>
            </a:pPr>
            <a:endParaRPr lang="en-US" sz="1705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08975" y="2113280"/>
            <a:ext cx="4276725" cy="536257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3363B"/>
          </a:solidFill>
        </p:spPr>
        <p:txBody>
          <a:bodyPr/>
          <a:p>
            <a:pPr marL="0" indent="0">
              <a:lnSpc>
                <a:spcPts val="2735"/>
              </a:lnSpc>
              <a:buNone/>
            </a:pPr>
            <a:endParaRPr lang="en-US"/>
          </a:p>
        </p:txBody>
      </p:sp>
      <p:sp>
        <p:nvSpPr>
          <p:cNvPr id="15" name="Text 13"/>
          <p:cNvSpPr/>
          <p:nvPr/>
        </p:nvSpPr>
        <p:spPr>
          <a:xfrm>
            <a:off x="8738870" y="2855595"/>
            <a:ext cx="2998470" cy="410210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735"/>
              </a:lnSpc>
              <a:buNone/>
            </a:pPr>
            <a:r>
              <a:rPr lang="en-US" sz="2185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Задачи</a:t>
            </a:r>
            <a:endParaRPr lang="en-US" sz="2185" dirty="0"/>
          </a:p>
        </p:txBody>
      </p:sp>
      <p:sp>
        <p:nvSpPr>
          <p:cNvPr id="18" name="Text 2"/>
          <p:cNvSpPr/>
          <p:nvPr/>
        </p:nvSpPr>
        <p:spPr>
          <a:xfrm>
            <a:off x="2001798" y="905312"/>
            <a:ext cx="5554980" cy="694373"/>
          </a:xfrm>
          <a:prstGeom prst="rect">
            <a:avLst/>
          </a:prstGeom>
          <a:noFill/>
        </p:spPr>
        <p:txBody>
          <a:bodyPr wrap="none" rtlCol="0" anchor="t"/>
          <a:p>
            <a:pPr marL="0" indent="0">
              <a:lnSpc>
                <a:spcPts val="5470"/>
              </a:lnSpc>
              <a:buNone/>
            </a:pPr>
            <a:r>
              <a:rPr lang="ru-RU" altLang="en-US" sz="4375" b="1" dirty="0">
                <a:solidFill>
                  <a:srgbClr val="EDEDE8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Плюсы и минусы</a:t>
            </a:r>
            <a:endParaRPr lang="ru-RU" altLang="en-US" sz="4375" b="1" dirty="0">
              <a:solidFill>
                <a:srgbClr val="EDEDE8"/>
              </a:solidFill>
              <a:latin typeface="Tomorrow" pitchFamily="34" charset="0"/>
              <a:ea typeface="Tomorrow" pitchFamily="34" charset="-122"/>
              <a:cs typeface="Tomorrow" pitchFamily="34" charset="-120"/>
            </a:endParaRPr>
          </a:p>
        </p:txBody>
      </p:sp>
      <p:sp>
        <p:nvSpPr>
          <p:cNvPr id="19" name="Shape 3"/>
          <p:cNvSpPr/>
          <p:nvPr/>
        </p:nvSpPr>
        <p:spPr>
          <a:xfrm>
            <a:off x="2001520" y="2204085"/>
            <a:ext cx="5166360" cy="5189220"/>
          </a:xfrm>
          <a:prstGeom prst="roundRect">
            <a:avLst>
              <a:gd name="adj" fmla="val 4935"/>
            </a:avLst>
          </a:prstGeom>
          <a:solidFill>
            <a:srgbClr val="4D4D4D"/>
          </a:solidFill>
        </p:spPr>
        <p:txBody>
          <a:bodyPr/>
          <a:p>
            <a:pPr marL="1371600" lvl="3" indent="457200">
              <a:lnSpc>
                <a:spcPts val="2800"/>
              </a:lnSpc>
              <a:buNone/>
            </a:pPr>
            <a:r>
              <a:rPr lang="en-US" sz="2800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  <a:sym typeface="+mn-ea"/>
              </a:rPr>
              <a:t>Плюсы</a:t>
            </a:r>
            <a:endParaRPr lang="en-US" sz="2400" dirty="0">
              <a:solidFill>
                <a:srgbClr val="E5E0DF"/>
              </a:solidFill>
              <a:latin typeface="Roboto" pitchFamily="34" charset="0"/>
              <a:ea typeface="Roboto" pitchFamily="34" charset="-122"/>
              <a:cs typeface="Roboto" pitchFamily="34" charset="-120"/>
              <a:sym typeface="+mn-ea"/>
            </a:endParaRPr>
          </a:p>
          <a:p>
            <a:pPr marL="0" indent="0">
              <a:lnSpc>
                <a:spcPts val="2800"/>
              </a:lnSpc>
              <a:buNone/>
            </a:pPr>
            <a:endParaRPr lang="en-US" sz="2400" dirty="0">
              <a:solidFill>
                <a:srgbClr val="E5E0DF"/>
              </a:solidFill>
              <a:latin typeface="Roboto" pitchFamily="34" charset="0"/>
              <a:ea typeface="Roboto" pitchFamily="34" charset="-122"/>
              <a:cs typeface="Roboto" pitchFamily="34" charset="-120"/>
              <a:sym typeface="+mn-ea"/>
            </a:endParaRPr>
          </a:p>
          <a:p>
            <a:pPr marL="0" indent="0">
              <a:lnSpc>
                <a:spcPts val="2800"/>
              </a:lnSpc>
              <a:buNone/>
            </a:pPr>
            <a:r>
              <a:rPr lang="en-US" sz="24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  <a:sym typeface="+mn-ea"/>
              </a:rPr>
              <a:t>Современный дизайн, интуитивно понятная навигация, мобильная адаптивность, интерактивные элементы.</a:t>
            </a:r>
            <a:endParaRPr lang="en-US" sz="2400" dirty="0">
              <a:solidFill>
                <a:srgbClr val="E5E0DF"/>
              </a:solidFill>
              <a:latin typeface="Roboto" pitchFamily="34" charset="0"/>
              <a:ea typeface="Roboto" pitchFamily="34" charset="-122"/>
              <a:cs typeface="Roboto" pitchFamily="34" charset="-120"/>
              <a:sym typeface="+mn-ea"/>
            </a:endParaRPr>
          </a:p>
          <a:p>
            <a:pPr marL="0" indent="0">
              <a:lnSpc>
                <a:spcPts val="2800"/>
              </a:lnSpc>
              <a:buNone/>
            </a:pPr>
            <a:endParaRPr lang="en-US" sz="2400"/>
          </a:p>
          <a:p>
            <a:pPr marL="0" indent="0">
              <a:lnSpc>
                <a:spcPts val="2735"/>
              </a:lnSpc>
              <a:buNone/>
            </a:pPr>
            <a:r>
              <a:rPr lang="en-US" sz="2400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  <a:sym typeface="+mn-ea"/>
              </a:rPr>
              <a:t>Возможности для</a:t>
            </a:r>
            <a:r>
              <a:rPr lang="ru-RU" altLang="en-US" sz="2400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  <a:sym typeface="+mn-ea"/>
              </a:rPr>
              <a:t> </a:t>
            </a:r>
            <a:r>
              <a:rPr lang="en-US" sz="2400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  <a:sym typeface="+mn-ea"/>
              </a:rPr>
              <a:t>Улучшения</a:t>
            </a:r>
            <a:endParaRPr lang="en-US" sz="2400" dirty="0">
              <a:solidFill>
                <a:srgbClr val="E5E0DF"/>
              </a:solidFill>
              <a:latin typeface="Poppins" pitchFamily="34" charset="0"/>
              <a:ea typeface="Poppins" pitchFamily="34" charset="-122"/>
              <a:cs typeface="Poppins" pitchFamily="34" charset="-120"/>
              <a:sym typeface="+mn-ea"/>
            </a:endParaRPr>
          </a:p>
          <a:p>
            <a:pPr marL="0" indent="0">
              <a:lnSpc>
                <a:spcPts val="2735"/>
              </a:lnSpc>
              <a:buNone/>
            </a:pPr>
            <a:r>
              <a:rPr lang="en-US" sz="24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  <a:sym typeface="+mn-ea"/>
              </a:rPr>
              <a:t>Добавление новых разделов, интеграция с социальными сетями, внедрение аналитики для отслеживания эффективности.</a:t>
            </a:r>
            <a:endParaRPr lang="en-US" sz="2400" dirty="0"/>
          </a:p>
          <a:p>
            <a:pPr marL="0" indent="0">
              <a:lnSpc>
                <a:spcPts val="2800"/>
              </a:lnSpc>
              <a:buNone/>
            </a:pPr>
            <a:endParaRPr lang="en-US" sz="2400"/>
          </a:p>
        </p:txBody>
      </p:sp>
      <p:sp>
        <p:nvSpPr>
          <p:cNvPr id="20" name="Shape 6"/>
          <p:cNvSpPr/>
          <p:nvPr/>
        </p:nvSpPr>
        <p:spPr>
          <a:xfrm>
            <a:off x="7390130" y="2177415"/>
            <a:ext cx="5166360" cy="5215255"/>
          </a:xfrm>
          <a:prstGeom prst="roundRect">
            <a:avLst>
              <a:gd name="adj" fmla="val 4935"/>
            </a:avLst>
          </a:prstGeom>
          <a:solidFill>
            <a:srgbClr val="4D4D4D"/>
          </a:solidFill>
        </p:spPr>
        <p:txBody>
          <a:bodyPr/>
          <a:p>
            <a:pPr marL="1371600" lvl="3" indent="457200"/>
            <a:r>
              <a:rPr lang="en-US" sz="2800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  <a:sym typeface="+mn-ea"/>
              </a:rPr>
              <a:t>Минусы</a:t>
            </a:r>
            <a:endParaRPr lang="en-US" sz="2800" dirty="0">
              <a:solidFill>
                <a:srgbClr val="E5E0DF"/>
              </a:solidFill>
              <a:latin typeface="Poppins" pitchFamily="34" charset="0"/>
              <a:ea typeface="Poppins" pitchFamily="34" charset="-122"/>
              <a:cs typeface="Poppins" pitchFamily="34" charset="-120"/>
              <a:sym typeface="+mn-ea"/>
            </a:endParaRPr>
          </a:p>
          <a:p>
            <a:endParaRPr lang="en-US" sz="2400" dirty="0">
              <a:solidFill>
                <a:srgbClr val="E5E0DF"/>
              </a:solidFill>
              <a:latin typeface="Roboto" pitchFamily="34" charset="0"/>
              <a:ea typeface="Roboto" pitchFamily="34" charset="-122"/>
              <a:cs typeface="Roboto" pitchFamily="34" charset="-120"/>
              <a:sym typeface="+mn-ea"/>
            </a:endParaRPr>
          </a:p>
          <a:p>
            <a:r>
              <a:rPr lang="en-US" sz="24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  <a:sym typeface="+mn-ea"/>
              </a:rPr>
              <a:t>Ограниченный функционал, необходимость постоянного обновления контента, потенциальные технические проблемы.</a:t>
            </a:r>
            <a:endParaRPr lang="en-US" sz="2400" dirty="0"/>
          </a:p>
          <a:p>
            <a:endParaRPr lang="en-US" sz="2400" dirty="0">
              <a:solidFill>
                <a:srgbClr val="E5E0DF"/>
              </a:solidFill>
              <a:latin typeface="Poppins" pitchFamily="34" charset="0"/>
              <a:ea typeface="Poppins" pitchFamily="34" charset="-122"/>
              <a:cs typeface="Poppins" pitchFamily="34" charset="-120"/>
              <a:sym typeface="+mn-ea"/>
            </a:endParaRPr>
          </a:p>
          <a:p>
            <a:r>
              <a:rPr lang="ru-RU" altLang="en-US" sz="2400">
                <a:solidFill>
                  <a:schemeClr val="bg1"/>
                </a:solidFill>
                <a:sym typeface="+mn-ea"/>
              </a:rPr>
              <a:t>Сайт еще достаточно сырой</a:t>
            </a:r>
            <a:r>
              <a:rPr lang="en-US" altLang="en-US" sz="2400">
                <a:solidFill>
                  <a:schemeClr val="bg1"/>
                </a:solidFill>
                <a:sym typeface="+mn-ea"/>
              </a:rPr>
              <a:t>,</a:t>
            </a:r>
            <a:r>
              <a:rPr lang="ru-RU" altLang="en-US" sz="2400">
                <a:solidFill>
                  <a:schemeClr val="bg1"/>
                </a:solidFill>
                <a:sym typeface="+mn-ea"/>
              </a:rPr>
              <a:t>и находится в стадии доработки </a:t>
            </a:r>
            <a:endParaRPr lang="ru-RU" altLang="en-US" sz="2400">
              <a:solidFill>
                <a:schemeClr val="bg1"/>
              </a:solidFill>
            </a:endParaRPr>
          </a:p>
          <a:p>
            <a:endParaRPr lang="en-US" sz="2400" dirty="0">
              <a:solidFill>
                <a:srgbClr val="E5E0DF"/>
              </a:solidFill>
              <a:latin typeface="Poppins" pitchFamily="34" charset="0"/>
              <a:ea typeface="Poppins" pitchFamily="34" charset="-122"/>
              <a:cs typeface="Poppins" pitchFamily="34" charset="-120"/>
              <a:sym typeface="+mn-e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3363B"/>
          </a:solidFill>
        </p:spPr>
      </p:sp>
      <p:sp>
        <p:nvSpPr>
          <p:cNvPr id="5" name="Text 2"/>
          <p:cNvSpPr/>
          <p:nvPr/>
        </p:nvSpPr>
        <p:spPr>
          <a:xfrm>
            <a:off x="420449" y="7263"/>
            <a:ext cx="7477601" cy="1916430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7545"/>
              </a:lnSpc>
              <a:buNone/>
            </a:pPr>
            <a:r>
              <a:rPr lang="ru-RU" sz="6035" dirty="0">
                <a:solidFill>
                  <a:schemeClr val="bg1"/>
                </a:solidFill>
              </a:rPr>
              <a:t>Дизайн и код</a:t>
            </a:r>
            <a:endParaRPr lang="ru-RU" sz="6035" dirty="0">
              <a:solidFill>
                <a:schemeClr val="bg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0370" y="1414145"/>
            <a:ext cx="7467600" cy="368173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8810" y="2474595"/>
            <a:ext cx="6371590" cy="328104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660" y="4366260"/>
            <a:ext cx="7433310" cy="327850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63B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8255"/>
            <a:ext cx="9578975" cy="822134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3016</Words>
  <Application>WPS Presentation</Application>
  <PresentationFormat>On-screen Show (16:9)</PresentationFormat>
  <Paragraphs>89</Paragraphs>
  <Slides>11</Slides>
  <Notes>10</Notes>
  <HiddenSlides>0</HiddenSlides>
  <MMClips>0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30" baseType="lpstr">
      <vt:lpstr>Arial</vt:lpstr>
      <vt:lpstr>SimSun</vt:lpstr>
      <vt:lpstr>Wingdings</vt:lpstr>
      <vt:lpstr>Tomorrow</vt:lpstr>
      <vt:lpstr>Liberation Mono</vt:lpstr>
      <vt:lpstr>Tomorrow</vt:lpstr>
      <vt:lpstr>Tomorrow</vt:lpstr>
      <vt:lpstr>Poppins</vt:lpstr>
      <vt:lpstr>Poppins</vt:lpstr>
      <vt:lpstr>Poppins</vt:lpstr>
      <vt:lpstr>Roboto</vt:lpstr>
      <vt:lpstr>Roboto</vt:lpstr>
      <vt:lpstr>Roboto</vt:lpstr>
      <vt:lpstr>Microsoft YaHei</vt:lpstr>
      <vt:lpstr>Arial Unicode MS</vt:lpstr>
      <vt:lpstr>Calibri</vt:lpstr>
      <vt:lpstr>MingLiU-ExtB</vt:lpstr>
      <vt:lpstr>Times New Roman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PptxGenJS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creator>PptxGenJS</dc:creator>
  <dc:subject>PptxGenJS Presentation</dc:subject>
  <cp:lastModifiedBy>C1over71</cp:lastModifiedBy>
  <cp:revision>5</cp:revision>
  <dcterms:created xsi:type="dcterms:W3CDTF">2024-05-02T18:47:00Z</dcterms:created>
  <dcterms:modified xsi:type="dcterms:W3CDTF">2024-05-02T22:06:00Z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BAD5F361D4D545D3AEE2D5313F1F12EB_13</vt:lpwstr>
  </property>
  <property fmtid="{D5CDD505-2E9C-101B-9397-08002B2CF9AE}" pid="3" name="KSOProductBuildVer">
    <vt:lpwstr>1033-12.2.0.13472</vt:lpwstr>
  </property>
</Properties>
</file>